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71" r:id="rId5"/>
    <p:sldId id="260" r:id="rId6"/>
    <p:sldId id="257" r:id="rId7"/>
    <p:sldId id="263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71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26/Feature%20-%20Charity%202010_2018/Snapshots%20/Summary%20-%20Oct%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26/Feature%20-%20Charity%202010_2018/Snapshots%20/Summary%20-%20Oct%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ilpicco/Documents/Investment%20Projects/The%20Charity%20Report/Stories/10_October/Week%20of%20October%2019%20/Feature%20-%20Charity%202010_2018/Summary%20-%20Oct%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'Number of Charities '!$A$2</c:f>
              <c:strCache>
                <c:ptCount val="1"/>
                <c:pt idx="0">
                  <c:v>Number of Charities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80672268907563E-2"/>
                  <c:y val="-8.2781456953642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23-C142-9339-4359D5CEA076}"/>
                </c:ext>
              </c:extLst>
            </c:dLbl>
            <c:dLbl>
              <c:idx val="1"/>
              <c:layout>
                <c:manualLayout>
                  <c:x val="-7.0028011204482047E-3"/>
                  <c:y val="7.6158940397350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23-C142-9339-4359D5CEA076}"/>
                </c:ext>
              </c:extLst>
            </c:dLbl>
            <c:dLbl>
              <c:idx val="2"/>
              <c:layout>
                <c:manualLayout>
                  <c:x val="-8.4033613445378148E-3"/>
                  <c:y val="0.102649006622516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23-C142-9339-4359D5CEA076}"/>
                </c:ext>
              </c:extLst>
            </c:dLbl>
            <c:dLbl>
              <c:idx val="3"/>
              <c:layout>
                <c:manualLayout>
                  <c:x val="-2.1008403361344588E-2"/>
                  <c:y val="-5.96026490066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23-C142-9339-4359D5CEA076}"/>
                </c:ext>
              </c:extLst>
            </c:dLbl>
            <c:dLbl>
              <c:idx val="4"/>
              <c:layout>
                <c:manualLayout>
                  <c:x val="-8.4033613445378148E-3"/>
                  <c:y val="9.602649006622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23-C142-9339-4359D5CEA076}"/>
                </c:ext>
              </c:extLst>
            </c:dLbl>
            <c:dLbl>
              <c:idx val="5"/>
              <c:layout>
                <c:manualLayout>
                  <c:x val="-3.2212885154061725E-2"/>
                  <c:y val="-4.3046357615894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23-C142-9339-4359D5CEA076}"/>
                </c:ext>
              </c:extLst>
            </c:dLbl>
            <c:dLbl>
              <c:idx val="6"/>
              <c:layout>
                <c:manualLayout>
                  <c:x val="7.0028011204480763E-3"/>
                  <c:y val="8.2781456953642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23-C142-9339-4359D5CEA076}"/>
                </c:ext>
              </c:extLst>
            </c:dLbl>
            <c:dLbl>
              <c:idx val="7"/>
              <c:layout>
                <c:manualLayout>
                  <c:x val="-3.0812324929972091E-2"/>
                  <c:y val="-5.298013245033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23-C142-9339-4359D5CEA076}"/>
                </c:ext>
              </c:extLst>
            </c:dLbl>
            <c:dLbl>
              <c:idx val="8"/>
              <c:layout>
                <c:manualLayout>
                  <c:x val="-1.5406162464985995E-2"/>
                  <c:y val="8.9403973509933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23-C142-9339-4359D5CEA0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'Number of Charities '!$B$1:$J$1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'Number of Charities '!$B$2:$J$2</c:f>
              <c:numCache>
                <c:formatCode>#,##0</c:formatCode>
                <c:ptCount val="9"/>
                <c:pt idx="0">
                  <c:v>83137</c:v>
                </c:pt>
                <c:pt idx="1">
                  <c:v>84649</c:v>
                </c:pt>
                <c:pt idx="2">
                  <c:v>84897</c:v>
                </c:pt>
                <c:pt idx="3">
                  <c:v>83466</c:v>
                </c:pt>
                <c:pt idx="4">
                  <c:v>84251</c:v>
                </c:pt>
                <c:pt idx="5">
                  <c:v>84442</c:v>
                </c:pt>
                <c:pt idx="6">
                  <c:v>84457</c:v>
                </c:pt>
                <c:pt idx="7">
                  <c:v>84181</c:v>
                </c:pt>
                <c:pt idx="8">
                  <c:v>84323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823-C142-9339-4359D5CEA0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38180255"/>
        <c:axId val="438133919"/>
      </c:lineChart>
      <c:catAx>
        <c:axId val="43818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133919"/>
        <c:crosses val="autoZero"/>
        <c:auto val="1"/>
        <c:lblAlgn val="ctr"/>
        <c:lblOffset val="100"/>
        <c:noMultiLvlLbl val="0"/>
      </c:catAx>
      <c:valAx>
        <c:axId val="438133919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38180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20769669115031E-2"/>
          <c:y val="0.32831242655748372"/>
          <c:w val="0.87388560822738059"/>
          <c:h val="0.58613060059972633"/>
        </c:manualLayout>
      </c:layout>
      <c:lineChart>
        <c:grouping val="standard"/>
        <c:varyColors val="0"/>
        <c:ser>
          <c:idx val="0"/>
          <c:order val="0"/>
          <c:tx>
            <c:strRef>
              <c:f>'Full Time Staff'!$A$35</c:f>
              <c:strCache>
                <c:ptCount val="1"/>
                <c:pt idx="0">
                  <c:v>`Full Time Expenditure - 2020 Dollars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806401249024343E-4"/>
                  <c:y val="-8.4942084942084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E4-0841-9506-76ADF4FE7441}"/>
                </c:ext>
              </c:extLst>
            </c:dLbl>
            <c:dLbl>
              <c:idx val="1"/>
              <c:layout>
                <c:manualLayout>
                  <c:x val="-3.9032006245120999E-3"/>
                  <c:y val="7.3359073359073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E4-0841-9506-76ADF4FE7441}"/>
                </c:ext>
              </c:extLst>
            </c:dLbl>
            <c:dLbl>
              <c:idx val="2"/>
              <c:layout>
                <c:manualLayout>
                  <c:x val="-1.405152224824356E-2"/>
                  <c:y val="-5.4054054054054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E4-0841-9506-76ADF4FE7441}"/>
                </c:ext>
              </c:extLst>
            </c:dLbl>
            <c:dLbl>
              <c:idx val="3"/>
              <c:layout>
                <c:manualLayout>
                  <c:x val="-5.4644808743169399E-3"/>
                  <c:y val="0.12741312741312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E4-0841-9506-76ADF4FE7441}"/>
                </c:ext>
              </c:extLst>
            </c:dLbl>
            <c:dLbl>
              <c:idx val="4"/>
              <c:layout>
                <c:manualLayout>
                  <c:x val="-2.0296643247462921E-2"/>
                  <c:y val="-9.2664092664092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E4-0841-9506-76ADF4FE7441}"/>
                </c:ext>
              </c:extLst>
            </c:dLbl>
            <c:dLbl>
              <c:idx val="5"/>
              <c:layout>
                <c:manualLayout>
                  <c:x val="-8.5870413739267352E-3"/>
                  <c:y val="0.115830115830115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E4-0841-9506-76ADF4FE7441}"/>
                </c:ext>
              </c:extLst>
            </c:dLbl>
            <c:dLbl>
              <c:idx val="6"/>
              <c:layout>
                <c:manualLayout>
                  <c:x val="-1.7954722872755659E-2"/>
                  <c:y val="-5.0193050193050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E4-0841-9506-76ADF4FE7441}"/>
                </c:ext>
              </c:extLst>
            </c:dLbl>
            <c:dLbl>
              <c:idx val="7"/>
              <c:layout>
                <c:manualLayout>
                  <c:x val="-6.2451209992193599E-3"/>
                  <c:y val="6.5637065637065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E4-0841-9506-76ADF4FE7441}"/>
                </c:ext>
              </c:extLst>
            </c:dLbl>
            <c:dLbl>
              <c:idx val="8"/>
              <c:layout>
                <c:manualLayout>
                  <c:x val="-2.1077283372365453E-2"/>
                  <c:y val="-7.3359073359073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E4-0841-9506-76ADF4FE74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'Full Time Staff'!$B$34:$J$34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'Full Time Staff'!$B$35:$J$35</c:f>
              <c:numCache>
                <c:formatCode>General</c:formatCode>
                <c:ptCount val="9"/>
                <c:pt idx="0">
                  <c:v>102.5</c:v>
                </c:pt>
                <c:pt idx="1">
                  <c:v>104.2</c:v>
                </c:pt>
                <c:pt idx="2">
                  <c:v>110.3</c:v>
                </c:pt>
                <c:pt idx="3">
                  <c:v>111</c:v>
                </c:pt>
                <c:pt idx="4">
                  <c:v>117.3</c:v>
                </c:pt>
                <c:pt idx="5">
                  <c:v>117.1</c:v>
                </c:pt>
                <c:pt idx="6">
                  <c:v>118.3</c:v>
                </c:pt>
                <c:pt idx="7">
                  <c:v>123</c:v>
                </c:pt>
                <c:pt idx="8">
                  <c:v>128.69999999999999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9E4-0841-9506-76ADF4FE74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95400656"/>
        <c:axId val="1700918832"/>
      </c:lineChart>
      <c:catAx>
        <c:axId val="169540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918832"/>
        <c:crosses val="autoZero"/>
        <c:auto val="1"/>
        <c:lblAlgn val="ctr"/>
        <c:lblOffset val="100"/>
        <c:noMultiLvlLbl val="0"/>
      </c:catAx>
      <c:valAx>
        <c:axId val="1700918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5400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244691607684528E-2"/>
          <c:y val="0.19959102775595738"/>
          <c:w val="0.91911021233569257"/>
          <c:h val="0.71485199940125277"/>
        </c:manualLayout>
      </c:layout>
      <c:lineChart>
        <c:grouping val="standard"/>
        <c:varyColors val="0"/>
        <c:ser>
          <c:idx val="0"/>
          <c:order val="0"/>
          <c:tx>
            <c:strRef>
              <c:f>'Full Time Staff'!$A$51</c:f>
              <c:strCache>
                <c:ptCount val="1"/>
                <c:pt idx="0">
                  <c:v>Average Full Time Wage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820698747528027E-2"/>
                  <c:y val="4.1916167664670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18-6042-B028-794725CE80BC}"/>
                </c:ext>
              </c:extLst>
            </c:dLbl>
            <c:dLbl>
              <c:idx val="1"/>
              <c:layout>
                <c:manualLayout>
                  <c:x val="-1.5820698747528016E-2"/>
                  <c:y val="-6.5868263473053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18-6042-B028-794725CE80BC}"/>
                </c:ext>
              </c:extLst>
            </c:dLbl>
            <c:dLbl>
              <c:idx val="2"/>
              <c:layout>
                <c:manualLayout>
                  <c:x val="-1.3183915622940013E-2"/>
                  <c:y val="5.9880239520958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18-6042-B028-794725CE80BC}"/>
                </c:ext>
              </c:extLst>
            </c:dLbl>
            <c:dLbl>
              <c:idx val="3"/>
              <c:layout>
                <c:manualLayout>
                  <c:x val="-4.2188529993408039E-2"/>
                  <c:y val="-5.9880239520958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18-6042-B028-794725CE80BC}"/>
                </c:ext>
              </c:extLst>
            </c:dLbl>
            <c:dLbl>
              <c:idx val="4"/>
              <c:layout>
                <c:manualLayout>
                  <c:x val="1.7139090309822018E-2"/>
                  <c:y val="-5.3892215568862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18-6042-B028-794725CE80BC}"/>
                </c:ext>
              </c:extLst>
            </c:dLbl>
            <c:dLbl>
              <c:idx val="5"/>
              <c:layout>
                <c:manualLayout>
                  <c:x val="-4.6143704680290047E-2"/>
                  <c:y val="3.5928143712574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18-6042-B028-794725CE80BC}"/>
                </c:ext>
              </c:extLst>
            </c:dLbl>
            <c:dLbl>
              <c:idx val="6"/>
              <c:layout>
                <c:manualLayout>
                  <c:x val="3.9551746868819069E-3"/>
                  <c:y val="-6.287425149700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18-6042-B028-794725CE80BC}"/>
                </c:ext>
              </c:extLst>
            </c:dLbl>
            <c:dLbl>
              <c:idx val="7"/>
              <c:layout>
                <c:manualLayout>
                  <c:x val="-3.9551746868820042E-2"/>
                  <c:y val="8.3832335329341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18-6042-B028-794725CE80BC}"/>
                </c:ext>
              </c:extLst>
            </c:dLbl>
            <c:dLbl>
              <c:idx val="8"/>
              <c:layout>
                <c:manualLayout>
                  <c:x val="0"/>
                  <c:y val="-5.6886227544910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118-6042-B028-794725CE80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'Full Time Staff'!$B$50:$J$50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'Full Time Staff'!$B$51:$J$51</c:f>
              <c:numCache>
                <c:formatCode>#,##0.00</c:formatCode>
                <c:ptCount val="9"/>
                <c:pt idx="0">
                  <c:v>54055.83</c:v>
                </c:pt>
                <c:pt idx="1">
                  <c:v>63817.62</c:v>
                </c:pt>
                <c:pt idx="2">
                  <c:v>59872.23</c:v>
                </c:pt>
                <c:pt idx="3">
                  <c:v>80756.399999999994</c:v>
                </c:pt>
                <c:pt idx="4">
                  <c:v>86416.22</c:v>
                </c:pt>
                <c:pt idx="5">
                  <c:v>68484.25</c:v>
                </c:pt>
                <c:pt idx="6">
                  <c:v>67580.34</c:v>
                </c:pt>
                <c:pt idx="7">
                  <c:v>61315.07</c:v>
                </c:pt>
                <c:pt idx="8">
                  <c:v>54172.18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118-6042-B028-794725CE80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03683264"/>
        <c:axId val="1703077664"/>
      </c:lineChart>
      <c:catAx>
        <c:axId val="170368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3077664"/>
        <c:crosses val="autoZero"/>
        <c:auto val="1"/>
        <c:lblAlgn val="ctr"/>
        <c:lblOffset val="100"/>
        <c:noMultiLvlLbl val="0"/>
      </c:catAx>
      <c:valAx>
        <c:axId val="1703077664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70368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230399683170097E-2"/>
          <c:y val="0.15378325089393438"/>
          <c:w val="0.92665861927632143"/>
          <c:h val="0.75479751442571397"/>
        </c:manualLayout>
      </c:layout>
      <c:lineChart>
        <c:grouping val="standard"/>
        <c:varyColors val="0"/>
        <c:ser>
          <c:idx val="0"/>
          <c:order val="0"/>
          <c:tx>
            <c:strRef>
              <c:f>'Number of Charities '!$A$23</c:f>
              <c:strCache>
                <c:ptCount val="1"/>
                <c:pt idx="0">
                  <c:v>Number of Charities with Website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42002442002442E-3"/>
                  <c:y val="-6.6889632107023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E7-EB4E-9285-34355FCE60C8}"/>
                </c:ext>
              </c:extLst>
            </c:dLbl>
            <c:dLbl>
              <c:idx val="1"/>
              <c:layout>
                <c:manualLayout>
                  <c:x val="-8.5470085470085687E-3"/>
                  <c:y val="8.0267558528428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E7-EB4E-9285-34355FCE60C8}"/>
                </c:ext>
              </c:extLst>
            </c:dLbl>
            <c:dLbl>
              <c:idx val="2"/>
              <c:layout>
                <c:manualLayout>
                  <c:x val="-2.0757020757020801E-2"/>
                  <c:y val="-7.6923076923076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E7-EB4E-9285-34355FCE60C8}"/>
                </c:ext>
              </c:extLst>
            </c:dLbl>
            <c:dLbl>
              <c:idx val="3"/>
              <c:layout>
                <c:manualLayout>
                  <c:x val="-2.442002442002442E-3"/>
                  <c:y val="0.10367892976588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E7-EB4E-9285-34355FCE60C8}"/>
                </c:ext>
              </c:extLst>
            </c:dLbl>
            <c:dLbl>
              <c:idx val="4"/>
              <c:layout>
                <c:manualLayout>
                  <c:x val="-2.442002442002442E-2"/>
                  <c:y val="-6.3545150501672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E7-EB4E-9285-34355FCE60C8}"/>
                </c:ext>
              </c:extLst>
            </c:dLbl>
            <c:dLbl>
              <c:idx val="5"/>
              <c:layout>
                <c:manualLayout>
                  <c:x val="-3.663003663003663E-3"/>
                  <c:y val="9.3645484949832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E7-EB4E-9285-34355FCE60C8}"/>
                </c:ext>
              </c:extLst>
            </c:dLbl>
            <c:dLbl>
              <c:idx val="6"/>
              <c:layout>
                <c:manualLayout>
                  <c:x val="-1.9536019536019536E-2"/>
                  <c:y val="-5.016722408026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E7-EB4E-9285-34355FCE60C8}"/>
                </c:ext>
              </c:extLst>
            </c:dLbl>
            <c:dLbl>
              <c:idx val="7"/>
              <c:layout>
                <c:manualLayout>
                  <c:x val="-1.098901098901099E-2"/>
                  <c:y val="8.6956521739130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E7-EB4E-9285-34355FCE60C8}"/>
                </c:ext>
              </c:extLst>
            </c:dLbl>
            <c:dLbl>
              <c:idx val="8"/>
              <c:layout>
                <c:manualLayout>
                  <c:x val="-1.2210012210012389E-2"/>
                  <c:y val="-6.354515050167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E7-EB4E-9285-34355FCE60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'Number of Charities '!$B$22:$J$22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'Number of Charities '!$B$23:$J$23</c:f>
              <c:numCache>
                <c:formatCode>#,##0</c:formatCode>
                <c:ptCount val="9"/>
                <c:pt idx="0">
                  <c:v>23656</c:v>
                </c:pt>
                <c:pt idx="1">
                  <c:v>24830</c:v>
                </c:pt>
                <c:pt idx="2">
                  <c:v>26744</c:v>
                </c:pt>
                <c:pt idx="3">
                  <c:v>27153</c:v>
                </c:pt>
                <c:pt idx="4">
                  <c:v>28497</c:v>
                </c:pt>
                <c:pt idx="5">
                  <c:v>28497</c:v>
                </c:pt>
                <c:pt idx="6">
                  <c:v>30913</c:v>
                </c:pt>
                <c:pt idx="7">
                  <c:v>33762</c:v>
                </c:pt>
                <c:pt idx="8">
                  <c:v>33494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5E7-EB4E-9285-34355FCE60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07086175"/>
        <c:axId val="807087807"/>
      </c:lineChart>
      <c:catAx>
        <c:axId val="807086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7087807"/>
        <c:crosses val="autoZero"/>
        <c:auto val="1"/>
        <c:lblAlgn val="ctr"/>
        <c:lblOffset val="100"/>
        <c:noMultiLvlLbl val="0"/>
      </c:catAx>
      <c:valAx>
        <c:axId val="807087807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807086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790697674418604E-2"/>
          <c:y val="0.10385618616269136"/>
          <c:w val="0.97441860465116281"/>
          <c:h val="0.84838033577616834"/>
        </c:manualLayout>
      </c:layout>
      <c:lineChart>
        <c:grouping val="standard"/>
        <c:varyColors val="0"/>
        <c:ser>
          <c:idx val="0"/>
          <c:order val="0"/>
          <c:tx>
            <c:strRef>
              <c:f>' Assets'!$A$7</c:f>
              <c:strCache>
                <c:ptCount val="1"/>
                <c:pt idx="0">
                  <c:v>Gross Assets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883720930232666E-3"/>
                  <c:y val="-6.3810391978122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18-6041-B64D-655497444B35}"/>
                </c:ext>
              </c:extLst>
            </c:dLbl>
            <c:dLbl>
              <c:idx val="1"/>
              <c:layout>
                <c:manualLayout>
                  <c:x val="-1.1627906976744186E-3"/>
                  <c:y val="-6.7456700091157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18-6041-B64D-655497444B35}"/>
                </c:ext>
              </c:extLst>
            </c:dLbl>
            <c:dLbl>
              <c:idx val="2"/>
              <c:layout>
                <c:manualLayout>
                  <c:x val="-1.1627906976744613E-3"/>
                  <c:y val="-4.9225159525979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18-6041-B64D-655497444B35}"/>
                </c:ext>
              </c:extLst>
            </c:dLbl>
            <c:dLbl>
              <c:idx val="3"/>
              <c:layout>
                <c:manualLayout>
                  <c:x val="0"/>
                  <c:y val="-3.6463081130355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18-6041-B64D-655497444B35}"/>
                </c:ext>
              </c:extLst>
            </c:dLbl>
            <c:dLbl>
              <c:idx val="4"/>
              <c:layout>
                <c:manualLayout>
                  <c:x val="-3.4883720930232558E-3"/>
                  <c:y val="-5.4694621695533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18-6041-B64D-655497444B35}"/>
                </c:ext>
              </c:extLst>
            </c:dLbl>
            <c:dLbl>
              <c:idx val="5"/>
              <c:layout>
                <c:manualLayout>
                  <c:x val="1.1627906976744186E-3"/>
                  <c:y val="-4.3755697356426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18-6041-B64D-655497444B35}"/>
                </c:ext>
              </c:extLst>
            </c:dLbl>
            <c:dLbl>
              <c:idx val="6"/>
              <c:layout>
                <c:manualLayout>
                  <c:x val="-2.3255813953489226E-3"/>
                  <c:y val="-4.7402005469462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18-6041-B64D-655497444B35}"/>
                </c:ext>
              </c:extLst>
            </c:dLbl>
            <c:dLbl>
              <c:idx val="7"/>
              <c:layout>
                <c:manualLayout>
                  <c:x val="-1.1627906976744186E-2"/>
                  <c:y val="-5.2871467639015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18-6041-B64D-655497444B35}"/>
                </c:ext>
              </c:extLst>
            </c:dLbl>
            <c:dLbl>
              <c:idx val="8"/>
              <c:layout>
                <c:manualLayout>
                  <c:x val="-3.4883720930232558E-3"/>
                  <c:y val="-6.01640838650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18-6041-B64D-655497444B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Assets'!$B$6:$J$6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 Assets'!$B$7:$J$7</c:f>
              <c:numCache>
                <c:formatCode>#,##0.00</c:formatCode>
                <c:ptCount val="9"/>
                <c:pt idx="0">
                  <c:v>312.8</c:v>
                </c:pt>
                <c:pt idx="1">
                  <c:v>342</c:v>
                </c:pt>
                <c:pt idx="2">
                  <c:v>360.22</c:v>
                </c:pt>
                <c:pt idx="3">
                  <c:v>389.81</c:v>
                </c:pt>
                <c:pt idx="4">
                  <c:v>406.65</c:v>
                </c:pt>
                <c:pt idx="5">
                  <c:v>428.14</c:v>
                </c:pt>
                <c:pt idx="6">
                  <c:v>436.69</c:v>
                </c:pt>
                <c:pt idx="7">
                  <c:v>474.31</c:v>
                </c:pt>
                <c:pt idx="8">
                  <c:v>477.87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B18-6041-B64D-655497444B35}"/>
            </c:ext>
          </c:extLst>
        </c:ser>
        <c:ser>
          <c:idx val="1"/>
          <c:order val="1"/>
          <c:tx>
            <c:strRef>
              <c:f>' Assets'!$A$8</c:f>
              <c:strCache>
                <c:ptCount val="1"/>
                <c:pt idx="0">
                  <c:v>Liabilities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3255813953488263E-3"/>
                  <c:y val="-4.3755697356426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B18-6041-B64D-655497444B35}"/>
                </c:ext>
              </c:extLst>
            </c:dLbl>
            <c:dLbl>
              <c:idx val="1"/>
              <c:layout>
                <c:manualLayout>
                  <c:x val="3.4883720930232345E-3"/>
                  <c:y val="-3.8286235186873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B18-6041-B64D-655497444B35}"/>
                </c:ext>
              </c:extLst>
            </c:dLbl>
            <c:dLbl>
              <c:idx val="2"/>
              <c:layout>
                <c:manualLayout>
                  <c:x val="3.4883720930232558E-3"/>
                  <c:y val="-4.1932543299908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B18-6041-B64D-655497444B35}"/>
                </c:ext>
              </c:extLst>
            </c:dLbl>
            <c:dLbl>
              <c:idx val="3"/>
              <c:layout>
                <c:manualLayout>
                  <c:x val="0"/>
                  <c:y val="-4.1932543299908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B18-6041-B64D-655497444B35}"/>
                </c:ext>
              </c:extLst>
            </c:dLbl>
            <c:dLbl>
              <c:idx val="4"/>
              <c:layout>
                <c:manualLayout>
                  <c:x val="1.1627906976744186E-3"/>
                  <c:y val="-4.9225159525979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B18-6041-B64D-655497444B35}"/>
                </c:ext>
              </c:extLst>
            </c:dLbl>
            <c:dLbl>
              <c:idx val="5"/>
              <c:layout>
                <c:manualLayout>
                  <c:x val="2.3255813953488372E-3"/>
                  <c:y val="-4.9225159525980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B18-6041-B64D-655497444B35}"/>
                </c:ext>
              </c:extLst>
            </c:dLbl>
            <c:dLbl>
              <c:idx val="6"/>
              <c:layout>
                <c:manualLayout>
                  <c:x val="-1.1627906976745038E-3"/>
                  <c:y val="-5.2871467639015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B18-6041-B64D-655497444B35}"/>
                </c:ext>
              </c:extLst>
            </c:dLbl>
            <c:dLbl>
              <c:idx val="7"/>
              <c:layout>
                <c:manualLayout>
                  <c:x val="-1.1627906976744186E-3"/>
                  <c:y val="-6.7456700091157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B18-6041-B64D-655497444B35}"/>
                </c:ext>
              </c:extLst>
            </c:dLbl>
            <c:dLbl>
              <c:idx val="8"/>
              <c:layout>
                <c:manualLayout>
                  <c:x val="-4.6511627906976744E-3"/>
                  <c:y val="-9.8450319051959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B18-6041-B64D-655497444B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Assets'!$B$6:$J$6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 Assets'!$B$8:$J$8</c:f>
              <c:numCache>
                <c:formatCode>#,##0.00</c:formatCode>
                <c:ptCount val="9"/>
                <c:pt idx="0">
                  <c:v>177.8</c:v>
                </c:pt>
                <c:pt idx="1">
                  <c:v>200.6</c:v>
                </c:pt>
                <c:pt idx="2">
                  <c:v>212.92</c:v>
                </c:pt>
                <c:pt idx="3">
                  <c:v>226.59</c:v>
                </c:pt>
                <c:pt idx="4">
                  <c:v>230.88</c:v>
                </c:pt>
                <c:pt idx="5">
                  <c:v>240.75</c:v>
                </c:pt>
                <c:pt idx="6">
                  <c:v>240.09</c:v>
                </c:pt>
                <c:pt idx="7">
                  <c:v>248.47</c:v>
                </c:pt>
                <c:pt idx="8">
                  <c:v>241.84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FB18-6041-B64D-655497444B35}"/>
            </c:ext>
          </c:extLst>
        </c:ser>
        <c:ser>
          <c:idx val="2"/>
          <c:order val="2"/>
          <c:tx>
            <c:strRef>
              <c:f>' Assets'!$A$9</c:f>
              <c:strCache>
                <c:ptCount val="1"/>
                <c:pt idx="0">
                  <c:v>Net Assets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5.8139534883720929E-3"/>
                  <c:y val="3.8286235186873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B18-6041-B64D-655497444B35}"/>
                </c:ext>
              </c:extLst>
            </c:dLbl>
            <c:dLbl>
              <c:idx val="1"/>
              <c:layout>
                <c:manualLayout>
                  <c:x val="5.8139534883720721E-3"/>
                  <c:y val="3.4639927073837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B18-6041-B64D-655497444B35}"/>
                </c:ext>
              </c:extLst>
            </c:dLbl>
            <c:dLbl>
              <c:idx val="2"/>
              <c:layout>
                <c:manualLayout>
                  <c:x val="6.976744186046469E-3"/>
                  <c:y val="4.1932543299908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B18-6041-B64D-655497444B35}"/>
                </c:ext>
              </c:extLst>
            </c:dLbl>
            <c:dLbl>
              <c:idx val="3"/>
              <c:layout>
                <c:manualLayout>
                  <c:x val="1.0465116279069767E-2"/>
                  <c:y val="4.1932543299908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B18-6041-B64D-655497444B35}"/>
                </c:ext>
              </c:extLst>
            </c:dLbl>
            <c:dLbl>
              <c:idx val="4"/>
              <c:layout>
                <c:manualLayout>
                  <c:x val="1.627906976744186E-2"/>
                  <c:y val="4.5578851412944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B18-6041-B64D-655497444B35}"/>
                </c:ext>
              </c:extLst>
            </c:dLbl>
            <c:dLbl>
              <c:idx val="5"/>
              <c:layout>
                <c:manualLayout>
                  <c:x val="1.8604651162790784E-2"/>
                  <c:y val="5.2871467639015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B18-6041-B64D-655497444B35}"/>
                </c:ext>
              </c:extLst>
            </c:dLbl>
            <c:dLbl>
              <c:idx val="6"/>
              <c:layout>
                <c:manualLayout>
                  <c:x val="1.5116279069767357E-2"/>
                  <c:y val="4.7402005469462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B18-6041-B64D-655497444B35}"/>
                </c:ext>
              </c:extLst>
            </c:dLbl>
            <c:dLbl>
              <c:idx val="7"/>
              <c:layout>
                <c:manualLayout>
                  <c:x val="1.0465116279069597E-2"/>
                  <c:y val="3.0993618960802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B18-6041-B64D-655497444B35}"/>
                </c:ext>
              </c:extLst>
            </c:dLbl>
            <c:dLbl>
              <c:idx val="8"/>
              <c:layout>
                <c:manualLayout>
                  <c:x val="2.3255813953488372E-3"/>
                  <c:y val="4.9225159525979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B18-6041-B64D-655497444B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Assets'!$B$6:$J$6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 Assets'!$B$9:$J$9</c:f>
              <c:numCache>
                <c:formatCode>#,##0.00</c:formatCode>
                <c:ptCount val="9"/>
                <c:pt idx="0">
                  <c:v>134.9</c:v>
                </c:pt>
                <c:pt idx="1">
                  <c:v>141.4</c:v>
                </c:pt>
                <c:pt idx="2">
                  <c:v>147.30000000000004</c:v>
                </c:pt>
                <c:pt idx="3">
                  <c:v>163.22</c:v>
                </c:pt>
                <c:pt idx="4">
                  <c:v>175.76999999999998</c:v>
                </c:pt>
                <c:pt idx="5">
                  <c:v>187.39</c:v>
                </c:pt>
                <c:pt idx="6">
                  <c:v>196.6</c:v>
                </c:pt>
                <c:pt idx="7">
                  <c:v>225.84</c:v>
                </c:pt>
                <c:pt idx="8">
                  <c:v>236.03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FB18-6041-B64D-655497444B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02186288"/>
        <c:axId val="79464447"/>
      </c:lineChart>
      <c:catAx>
        <c:axId val="210218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464447"/>
        <c:crosses val="autoZero"/>
        <c:auto val="1"/>
        <c:lblAlgn val="ctr"/>
        <c:lblOffset val="100"/>
        <c:noMultiLvlLbl val="0"/>
      </c:catAx>
      <c:valAx>
        <c:axId val="79464447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102186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'Long-term investments'!$A$5</c:f>
              <c:strCache>
                <c:ptCount val="1"/>
                <c:pt idx="0">
                  <c:v>Long-term investments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585209003215444E-2"/>
                  <c:y val="-0.153846153846153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E3-BE4C-A133-9F77F8464830}"/>
                </c:ext>
              </c:extLst>
            </c:dLbl>
            <c:dLbl>
              <c:idx val="1"/>
              <c:layout>
                <c:manualLayout>
                  <c:x val="-3.215434083601286E-2"/>
                  <c:y val="0.117408906882591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E3-BE4C-A133-9F77F8464830}"/>
                </c:ext>
              </c:extLst>
            </c:dLbl>
            <c:dLbl>
              <c:idx val="2"/>
              <c:layout>
                <c:manualLayout>
                  <c:x val="-2.7331189710610933E-2"/>
                  <c:y val="-0.11336032388663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E3-BE4C-A133-9F77F8464830}"/>
                </c:ext>
              </c:extLst>
            </c:dLbl>
            <c:dLbl>
              <c:idx val="3"/>
              <c:layout>
                <c:manualLayout>
                  <c:x val="-9.6463022508038593E-3"/>
                  <c:y val="0.11336032388663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E3-BE4C-A133-9F77F8464830}"/>
                </c:ext>
              </c:extLst>
            </c:dLbl>
            <c:dLbl>
              <c:idx val="4"/>
              <c:layout>
                <c:manualLayout>
                  <c:x val="-4.9839228295819937E-2"/>
                  <c:y val="-6.8825910931174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0E3-BE4C-A133-9F77F8464830}"/>
                </c:ext>
              </c:extLst>
            </c:dLbl>
            <c:dLbl>
              <c:idx val="5"/>
              <c:layout>
                <c:manualLayout>
                  <c:x val="-1.2861736334405145E-2"/>
                  <c:y val="0.109311740890688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E3-BE4C-A133-9F77F8464830}"/>
                </c:ext>
              </c:extLst>
            </c:dLbl>
            <c:dLbl>
              <c:idx val="6"/>
              <c:layout>
                <c:manualLayout>
                  <c:x val="-4.3408360128617478E-2"/>
                  <c:y val="-8.502024291497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0E3-BE4C-A133-9F77F8464830}"/>
                </c:ext>
              </c:extLst>
            </c:dLbl>
            <c:dLbl>
              <c:idx val="7"/>
              <c:layout>
                <c:manualLayout>
                  <c:x val="-1.7684887459807074E-2"/>
                  <c:y val="0.101214574898785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E3-BE4C-A133-9F77F8464830}"/>
                </c:ext>
              </c:extLst>
            </c:dLbl>
            <c:dLbl>
              <c:idx val="8"/>
              <c:layout>
                <c:manualLayout>
                  <c:x val="-4.6623794212218767E-2"/>
                  <c:y val="-9.7165991902834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0E3-BE4C-A133-9F77F84648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'Long-term investments'!$B$4:$J$4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'Long-term investments'!$B$5:$J$5</c:f>
              <c:numCache>
                <c:formatCode>#,##0.00</c:formatCode>
                <c:ptCount val="9"/>
                <c:pt idx="0">
                  <c:v>63.9</c:v>
                </c:pt>
                <c:pt idx="1">
                  <c:v>66.209999999999994</c:v>
                </c:pt>
                <c:pt idx="2">
                  <c:v>70.510000000000005</c:v>
                </c:pt>
                <c:pt idx="3">
                  <c:v>82.06</c:v>
                </c:pt>
                <c:pt idx="4">
                  <c:v>89.46</c:v>
                </c:pt>
                <c:pt idx="5">
                  <c:v>99.85</c:v>
                </c:pt>
                <c:pt idx="6">
                  <c:v>102.59</c:v>
                </c:pt>
                <c:pt idx="7">
                  <c:v>113.9</c:v>
                </c:pt>
                <c:pt idx="8">
                  <c:v>117.95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0E3-BE4C-A133-9F77F84648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65709119"/>
        <c:axId val="424041503"/>
      </c:lineChart>
      <c:catAx>
        <c:axId val="46570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041503"/>
        <c:crosses val="autoZero"/>
        <c:auto val="1"/>
        <c:lblAlgn val="ctr"/>
        <c:lblOffset val="100"/>
        <c:noMultiLvlLbl val="0"/>
      </c:catAx>
      <c:valAx>
        <c:axId val="424041503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465709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86791713838566E-2"/>
          <c:y val="0.1766871393249459"/>
          <c:w val="0.9582641657232287"/>
          <c:h val="0.73186657415797285"/>
        </c:manualLayout>
      </c:layout>
      <c:lineChart>
        <c:grouping val="standard"/>
        <c:varyColors val="0"/>
        <c:ser>
          <c:idx val="0"/>
          <c:order val="0"/>
          <c:tx>
            <c:strRef>
              <c:f>'Land and Buildings'!$A$5</c:f>
              <c:strCache>
                <c:ptCount val="1"/>
                <c:pt idx="0">
                  <c:v>Land and Buildings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462998102466879E-3"/>
                  <c:y val="-8.0996884735202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F9-AF43-BC64-147772FA1112}"/>
                </c:ext>
              </c:extLst>
            </c:dLbl>
            <c:dLbl>
              <c:idx val="1"/>
              <c:layout>
                <c:manualLayout>
                  <c:x val="-3.7950664136622392E-3"/>
                  <c:y val="7.476635514018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F9-AF43-BC64-147772FA1112}"/>
                </c:ext>
              </c:extLst>
            </c:dLbl>
            <c:dLbl>
              <c:idx val="2"/>
              <c:layout>
                <c:manualLayout>
                  <c:x val="-3.6053130929791274E-2"/>
                  <c:y val="-7.7881619937694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F9-AF43-BC64-147772FA1112}"/>
                </c:ext>
              </c:extLst>
            </c:dLbl>
            <c:dLbl>
              <c:idx val="3"/>
              <c:layout>
                <c:manualLayout>
                  <c:x val="-6.6413662239089184E-3"/>
                  <c:y val="9.3457943925233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F9-AF43-BC64-147772FA1112}"/>
                </c:ext>
              </c:extLst>
            </c:dLbl>
            <c:dLbl>
              <c:idx val="4"/>
              <c:layout>
                <c:manualLayout>
                  <c:x val="-4.9335863377609111E-2"/>
                  <c:y val="-5.9190031152647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F9-AF43-BC64-147772FA1112}"/>
                </c:ext>
              </c:extLst>
            </c:dLbl>
            <c:dLbl>
              <c:idx val="5"/>
              <c:layout>
                <c:manualLayout>
                  <c:x val="-3.7950664136623086E-3"/>
                  <c:y val="0.118380062305295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F9-AF43-BC64-147772FA1112}"/>
                </c:ext>
              </c:extLst>
            </c:dLbl>
            <c:dLbl>
              <c:idx val="6"/>
              <c:layout>
                <c:manualLayout>
                  <c:x val="-4.743833017077799E-2"/>
                  <c:y val="-6.5420560747663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F9-AF43-BC64-147772FA1112}"/>
                </c:ext>
              </c:extLst>
            </c:dLbl>
            <c:dLbl>
              <c:idx val="7"/>
              <c:layout>
                <c:manualLayout>
                  <c:x val="-9.4876660341555973E-3"/>
                  <c:y val="0.115264797507788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F9-AF43-BC64-147772FA1112}"/>
                </c:ext>
              </c:extLst>
            </c:dLbl>
            <c:dLbl>
              <c:idx val="8"/>
              <c:layout>
                <c:manualLayout>
                  <c:x val="-5.6925996204933584E-2"/>
                  <c:y val="-7.1651090342679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F9-AF43-BC64-147772FA11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'Land and Buildings'!$B$4:$J$4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'Land and Buildings'!$B$5:$J$5</c:f>
              <c:numCache>
                <c:formatCode>#,##0.00</c:formatCode>
                <c:ptCount val="9"/>
                <c:pt idx="0">
                  <c:v>168.64</c:v>
                </c:pt>
                <c:pt idx="1">
                  <c:v>185.36</c:v>
                </c:pt>
                <c:pt idx="2">
                  <c:v>202.72</c:v>
                </c:pt>
                <c:pt idx="3">
                  <c:v>223.88</c:v>
                </c:pt>
                <c:pt idx="4">
                  <c:v>233.54</c:v>
                </c:pt>
                <c:pt idx="5">
                  <c:v>241.49</c:v>
                </c:pt>
                <c:pt idx="6">
                  <c:v>254.13</c:v>
                </c:pt>
                <c:pt idx="7">
                  <c:v>267.39</c:v>
                </c:pt>
                <c:pt idx="8">
                  <c:v>279.43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EF9-AF43-BC64-147772FA11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97019504"/>
        <c:axId val="1697020720"/>
      </c:lineChart>
      <c:catAx>
        <c:axId val="169701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020720"/>
        <c:crosses val="autoZero"/>
        <c:auto val="1"/>
        <c:lblAlgn val="ctr"/>
        <c:lblOffset val="100"/>
        <c:noMultiLvlLbl val="0"/>
      </c:catAx>
      <c:valAx>
        <c:axId val="1697020720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69701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'Revenue-Expenses Overall'!$A$7</c:f>
              <c:strCache>
                <c:ptCount val="1"/>
                <c:pt idx="0">
                  <c:v>Revenue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2248468941382326E-2"/>
                  <c:y val="-0.124794745484400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52-7A4C-9480-DB90DD30B6A5}"/>
                </c:ext>
              </c:extLst>
            </c:dLbl>
            <c:dLbl>
              <c:idx val="1"/>
              <c:layout>
                <c:manualLayout>
                  <c:x val="5.2493438320209973E-3"/>
                  <c:y val="-0.11165845648604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52-7A4C-9480-DB90DD30B6A5}"/>
                </c:ext>
              </c:extLst>
            </c:dLbl>
            <c:dLbl>
              <c:idx val="2"/>
              <c:layout>
                <c:manualLayout>
                  <c:x val="-8.7489063867019835E-4"/>
                  <c:y val="-0.11165845648604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52-7A4C-9480-DB90DD30B6A5}"/>
                </c:ext>
              </c:extLst>
            </c:dLbl>
            <c:dLbl>
              <c:idx val="3"/>
              <c:layout>
                <c:manualLayout>
                  <c:x val="-2.0122484689413887E-2"/>
                  <c:y val="-0.114942528735632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52-7A4C-9480-DB90DD30B6A5}"/>
                </c:ext>
              </c:extLst>
            </c:dLbl>
            <c:dLbl>
              <c:idx val="4"/>
              <c:layout>
                <c:manualLayout>
                  <c:x val="-1.0498687664041995E-2"/>
                  <c:y val="-0.114942528735632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52-7A4C-9480-DB90DD30B6A5}"/>
                </c:ext>
              </c:extLst>
            </c:dLbl>
            <c:dLbl>
              <c:idx val="5"/>
              <c:layout>
                <c:manualLayout>
                  <c:x val="-8.7489063867017911E-3"/>
                  <c:y val="-0.131362889983579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52-7A4C-9480-DB90DD30B6A5}"/>
                </c:ext>
              </c:extLst>
            </c:dLbl>
            <c:dLbl>
              <c:idx val="6"/>
              <c:layout>
                <c:manualLayout>
                  <c:x val="-8.7489063867029451E-4"/>
                  <c:y val="-9.8522167487684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52-7A4C-9480-DB90DD30B6A5}"/>
                </c:ext>
              </c:extLst>
            </c:dLbl>
            <c:dLbl>
              <c:idx val="7"/>
              <c:layout>
                <c:manualLayout>
                  <c:x val="4.3744531933508314E-3"/>
                  <c:y val="-8.2101806239737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52-7A4C-9480-DB90DD30B6A5}"/>
                </c:ext>
              </c:extLst>
            </c:dLbl>
            <c:dLbl>
              <c:idx val="8"/>
              <c:layout>
                <c:manualLayout>
                  <c:x val="1.2831581135642197E-16"/>
                  <c:y val="-8.8669950738916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52-7A4C-9480-DB90DD30B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'Revenue-Expenses Overall'!$B$6:$J$6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'Revenue-Expenses Overall'!$B$7:$J$7</c:f>
              <c:numCache>
                <c:formatCode>#,##0.00</c:formatCode>
                <c:ptCount val="9"/>
                <c:pt idx="0">
                  <c:v>242.82</c:v>
                </c:pt>
                <c:pt idx="1">
                  <c:v>241.36</c:v>
                </c:pt>
                <c:pt idx="2">
                  <c:v>250.91</c:v>
                </c:pt>
                <c:pt idx="3">
                  <c:v>263.39</c:v>
                </c:pt>
                <c:pt idx="4">
                  <c:v>267.86</c:v>
                </c:pt>
                <c:pt idx="5">
                  <c:v>270.39</c:v>
                </c:pt>
                <c:pt idx="6">
                  <c:v>278.36</c:v>
                </c:pt>
                <c:pt idx="7">
                  <c:v>292.86</c:v>
                </c:pt>
                <c:pt idx="8">
                  <c:v>291.18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F52-7A4C-9480-DB90DD30B6A5}"/>
            </c:ext>
          </c:extLst>
        </c:ser>
        <c:ser>
          <c:idx val="1"/>
          <c:order val="1"/>
          <c:tx>
            <c:strRef>
              <c:f>'Revenue-Expenses Overall'!$A$8</c:f>
              <c:strCache>
                <c:ptCount val="1"/>
                <c:pt idx="0">
                  <c:v>Expenses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248468941382326E-2"/>
                  <c:y val="9.195402298850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F52-7A4C-9480-DB90DD30B6A5}"/>
                </c:ext>
              </c:extLst>
            </c:dLbl>
            <c:dLbl>
              <c:idx val="1"/>
              <c:layout>
                <c:manualLayout>
                  <c:x val="-1.7497812773403325E-3"/>
                  <c:y val="9.195402298850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F52-7A4C-9480-DB90DD30B6A5}"/>
                </c:ext>
              </c:extLst>
            </c:dLbl>
            <c:dLbl>
              <c:idx val="2"/>
              <c:layout>
                <c:manualLayout>
                  <c:x val="-3.4995625546806971E-3"/>
                  <c:y val="8.866995073891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F52-7A4C-9480-DB90DD30B6A5}"/>
                </c:ext>
              </c:extLst>
            </c:dLbl>
            <c:dLbl>
              <c:idx val="3"/>
              <c:layout>
                <c:manualLayout>
                  <c:x val="-2.1872265966754154E-2"/>
                  <c:y val="9.5238095238095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F52-7A4C-9480-DB90DD30B6A5}"/>
                </c:ext>
              </c:extLst>
            </c:dLbl>
            <c:dLbl>
              <c:idx val="4"/>
              <c:layout>
                <c:manualLayout>
                  <c:x val="-8.7489063867016625E-4"/>
                  <c:y val="8.86699507389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F52-7A4C-9480-DB90DD30B6A5}"/>
                </c:ext>
              </c:extLst>
            </c:dLbl>
            <c:dLbl>
              <c:idx val="5"/>
              <c:layout>
                <c:manualLayout>
                  <c:x val="0"/>
                  <c:y val="7.5533661740558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F52-7A4C-9480-DB90DD30B6A5}"/>
                </c:ext>
              </c:extLst>
            </c:dLbl>
            <c:dLbl>
              <c:idx val="6"/>
              <c:layout>
                <c:manualLayout>
                  <c:x val="-8.7489063867029451E-4"/>
                  <c:y val="7.2249589490968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F52-7A4C-9480-DB90DD30B6A5}"/>
                </c:ext>
              </c:extLst>
            </c:dLbl>
            <c:dLbl>
              <c:idx val="7"/>
              <c:layout>
                <c:manualLayout>
                  <c:x val="1.7497812773402041E-3"/>
                  <c:y val="8.866995073891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F52-7A4C-9480-DB90DD30B6A5}"/>
                </c:ext>
              </c:extLst>
            </c:dLbl>
            <c:dLbl>
              <c:idx val="8"/>
              <c:layout>
                <c:manualLayout>
                  <c:x val="-8.7489063867016627E-3"/>
                  <c:y val="8.86699507389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F52-7A4C-9480-DB90DD30B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'Revenue-Expenses Overall'!$B$6:$J$6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'Revenue-Expenses Overall'!$B$8:$J$8</c:f>
              <c:numCache>
                <c:formatCode>#,##0.00</c:formatCode>
                <c:ptCount val="9"/>
                <c:pt idx="0">
                  <c:v>224.97</c:v>
                </c:pt>
                <c:pt idx="1">
                  <c:v>233.78</c:v>
                </c:pt>
                <c:pt idx="2">
                  <c:v>236.64</c:v>
                </c:pt>
                <c:pt idx="3">
                  <c:v>250.65</c:v>
                </c:pt>
                <c:pt idx="4">
                  <c:v>256.2</c:v>
                </c:pt>
                <c:pt idx="5">
                  <c:v>258.60000000000002</c:v>
                </c:pt>
                <c:pt idx="6">
                  <c:v>268.75</c:v>
                </c:pt>
                <c:pt idx="7">
                  <c:v>273.7</c:v>
                </c:pt>
                <c:pt idx="8">
                  <c:v>278.17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F52-7A4C-9480-DB90DD30B6A5}"/>
            </c:ext>
          </c:extLst>
        </c:ser>
        <c:ser>
          <c:idx val="2"/>
          <c:order val="2"/>
          <c:tx>
            <c:strRef>
              <c:f>'Revenue-Expenses Overall'!$A$9</c:f>
              <c:strCache>
                <c:ptCount val="1"/>
                <c:pt idx="0">
                  <c:v>Net Revenue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5.2493438320209973E-3"/>
                  <c:y val="-7.2249589490968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F52-7A4C-9480-DB90DD30B6A5}"/>
                </c:ext>
              </c:extLst>
            </c:dLbl>
            <c:dLbl>
              <c:idx val="1"/>
              <c:layout>
                <c:manualLayout>
                  <c:x val="6.1242344706911632E-3"/>
                  <c:y val="-0.101806239737274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F52-7A4C-9480-DB90DD30B6A5}"/>
                </c:ext>
              </c:extLst>
            </c:dLbl>
            <c:dLbl>
              <c:idx val="2"/>
              <c:layout>
                <c:manualLayout>
                  <c:x val="0"/>
                  <c:y val="-6.8965517241379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F52-7A4C-9480-DB90DD30B6A5}"/>
                </c:ext>
              </c:extLst>
            </c:dLbl>
            <c:dLbl>
              <c:idx val="3"/>
              <c:layout>
                <c:manualLayout>
                  <c:x val="7.874015748031496E-3"/>
                  <c:y val="-0.105090311986863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F52-7A4C-9480-DB90DD30B6A5}"/>
                </c:ext>
              </c:extLst>
            </c:dLbl>
            <c:dLbl>
              <c:idx val="4"/>
              <c:layout>
                <c:manualLayout>
                  <c:x val="-8.7489063867016625E-4"/>
                  <c:y val="-0.108374384236453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F52-7A4C-9480-DB90DD30B6A5}"/>
                </c:ext>
              </c:extLst>
            </c:dLbl>
            <c:dLbl>
              <c:idx val="5"/>
              <c:layout>
                <c:manualLayout>
                  <c:x val="0"/>
                  <c:y val="-8.5385878489326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F52-7A4C-9480-DB90DD30B6A5}"/>
                </c:ext>
              </c:extLst>
            </c:dLbl>
            <c:dLbl>
              <c:idx val="6"/>
              <c:layout>
                <c:manualLayout>
                  <c:x val="8.7489063867016625E-4"/>
                  <c:y val="-9.5238095238095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F52-7A4C-9480-DB90DD30B6A5}"/>
                </c:ext>
              </c:extLst>
            </c:dLbl>
            <c:dLbl>
              <c:idx val="7"/>
              <c:layout>
                <c:manualLayout>
                  <c:x val="-3.499562554680665E-3"/>
                  <c:y val="-7.2249589490968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F52-7A4C-9480-DB90DD30B6A5}"/>
                </c:ext>
              </c:extLst>
            </c:dLbl>
            <c:dLbl>
              <c:idx val="8"/>
              <c:layout>
                <c:manualLayout>
                  <c:x val="-9.6237970253718278E-3"/>
                  <c:y val="-7.8817733990147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F52-7A4C-9480-DB90DD30B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'Revenue-Expenses Overall'!$B$6:$J$6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'Revenue-Expenses Overall'!$B$9:$J$9</c:f>
              <c:numCache>
                <c:formatCode>#,##0.00</c:formatCode>
                <c:ptCount val="9"/>
                <c:pt idx="0">
                  <c:v>17.849999999999994</c:v>
                </c:pt>
                <c:pt idx="1">
                  <c:v>7.5800000000000125</c:v>
                </c:pt>
                <c:pt idx="2">
                  <c:v>14.27000000000001</c:v>
                </c:pt>
                <c:pt idx="3">
                  <c:v>12.739999999999981</c:v>
                </c:pt>
                <c:pt idx="4">
                  <c:v>11.660000000000025</c:v>
                </c:pt>
                <c:pt idx="5">
                  <c:v>11.789999999999964</c:v>
                </c:pt>
                <c:pt idx="6">
                  <c:v>9.6100000000000136</c:v>
                </c:pt>
                <c:pt idx="7">
                  <c:v>19.160000000000025</c:v>
                </c:pt>
                <c:pt idx="8">
                  <c:v>13.009999999999991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CF52-7A4C-9480-DB90DD30B6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19107599"/>
        <c:axId val="119109231"/>
      </c:lineChart>
      <c:catAx>
        <c:axId val="119107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109231"/>
        <c:crosses val="autoZero"/>
        <c:auto val="1"/>
        <c:lblAlgn val="ctr"/>
        <c:lblOffset val="100"/>
        <c:noMultiLvlLbl val="0"/>
      </c:catAx>
      <c:valAx>
        <c:axId val="119109231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19107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'Government Funding'!$A$7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9329896907216496E-2"/>
                  <c:y val="0.11556982343499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BB-5943-900C-8E43B530C7E1}"/>
                </c:ext>
              </c:extLst>
            </c:dLbl>
            <c:dLbl>
              <c:idx val="1"/>
              <c:layout>
                <c:manualLayout>
                  <c:x val="-5.0257731958762888E-2"/>
                  <c:y val="-9.6308186195826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BB-5943-900C-8E43B530C7E1}"/>
                </c:ext>
              </c:extLst>
            </c:dLbl>
            <c:dLbl>
              <c:idx val="2"/>
              <c:layout>
                <c:manualLayout>
                  <c:x val="-4.1237113402061855E-2"/>
                  <c:y val="-0.102728731942215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BB-5943-900C-8E43B530C7E1}"/>
                </c:ext>
              </c:extLst>
            </c:dLbl>
            <c:dLbl>
              <c:idx val="3"/>
              <c:layout>
                <c:manualLayout>
                  <c:x val="-3.608247422680412E-2"/>
                  <c:y val="0.128410914927768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BB-5943-900C-8E43B530C7E1}"/>
                </c:ext>
              </c:extLst>
            </c:dLbl>
            <c:dLbl>
              <c:idx val="4"/>
              <c:layout>
                <c:manualLayout>
                  <c:x val="-4.252577319587629E-2"/>
                  <c:y val="-9.6308186195826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BB-5943-900C-8E43B530C7E1}"/>
                </c:ext>
              </c:extLst>
            </c:dLbl>
            <c:dLbl>
              <c:idx val="5"/>
              <c:layout>
                <c:manualLayout>
                  <c:x val="-1.4175257731958858E-2"/>
                  <c:y val="0.115569823434991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BB-5943-900C-8E43B530C7E1}"/>
                </c:ext>
              </c:extLst>
            </c:dLbl>
            <c:dLbl>
              <c:idx val="6"/>
              <c:layout>
                <c:manualLayout>
                  <c:x val="-4.1237113402061758E-2"/>
                  <c:y val="-5.1364365971107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BB-5943-900C-8E43B530C7E1}"/>
                </c:ext>
              </c:extLst>
            </c:dLbl>
            <c:dLbl>
              <c:idx val="7"/>
              <c:layout>
                <c:manualLayout>
                  <c:x val="-3.8659793814432991E-3"/>
                  <c:y val="9.9518459069020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BB-5943-900C-8E43B530C7E1}"/>
                </c:ext>
              </c:extLst>
            </c:dLbl>
            <c:dLbl>
              <c:idx val="8"/>
              <c:layout>
                <c:manualLayout>
                  <c:x val="-4.5103092783505341E-2"/>
                  <c:y val="-7.7046548956661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BB-5943-900C-8E43B530C7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'Government Funding'!$B$6:$J$6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'Government Funding'!$B$7:$J$7</c:f>
              <c:numCache>
                <c:formatCode>#,##0.00</c:formatCode>
                <c:ptCount val="9"/>
                <c:pt idx="0">
                  <c:v>167.28</c:v>
                </c:pt>
                <c:pt idx="1">
                  <c:v>164.89</c:v>
                </c:pt>
                <c:pt idx="2">
                  <c:v>180.09</c:v>
                </c:pt>
                <c:pt idx="3">
                  <c:v>178.73000000000002</c:v>
                </c:pt>
                <c:pt idx="4">
                  <c:v>181.1</c:v>
                </c:pt>
                <c:pt idx="5">
                  <c:v>181.51999999999998</c:v>
                </c:pt>
                <c:pt idx="6">
                  <c:v>188.23000000000002</c:v>
                </c:pt>
                <c:pt idx="7">
                  <c:v>192.33999999999997</c:v>
                </c:pt>
                <c:pt idx="8">
                  <c:v>194.29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ABB-5943-900C-8E43B530C7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2512335"/>
        <c:axId val="72514015"/>
      </c:lineChart>
      <c:catAx>
        <c:axId val="72512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514015"/>
        <c:crosses val="autoZero"/>
        <c:auto val="1"/>
        <c:lblAlgn val="ctr"/>
        <c:lblOffset val="100"/>
        <c:noMultiLvlLbl val="0"/>
      </c:catAx>
      <c:valAx>
        <c:axId val="72514015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72512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671833095885935E-2"/>
          <c:y val="0.2204225350484762"/>
          <c:w val="0.95865633380822812"/>
          <c:h val="0.71329263463614934"/>
        </c:manualLayout>
      </c:layout>
      <c:lineChart>
        <c:grouping val="standard"/>
        <c:varyColors val="0"/>
        <c:ser>
          <c:idx val="0"/>
          <c:order val="0"/>
          <c:tx>
            <c:strRef>
              <c:f>'Fundraisning Revenue'!$A$10</c:f>
              <c:strCache>
                <c:ptCount val="1"/>
                <c:pt idx="0">
                  <c:v>Total eligible amount of all gifts for which the charity issued tax receipts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517030216685803E-3"/>
                  <c:y val="4.6972482493388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A9-9447-BD04-79658DECE289}"/>
                </c:ext>
              </c:extLst>
            </c:dLbl>
            <c:dLbl>
              <c:idx val="1"/>
              <c:layout>
                <c:manualLayout>
                  <c:x val="-1.315480287920014E-2"/>
                  <c:y val="-7.633028405175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A9-9447-BD04-79658DECE289}"/>
                </c:ext>
              </c:extLst>
            </c:dLbl>
            <c:dLbl>
              <c:idx val="2"/>
              <c:layout>
                <c:manualLayout>
                  <c:x val="7.5170302166857259E-3"/>
                  <c:y val="8.2201844363429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A9-9447-BD04-79658DECE289}"/>
                </c:ext>
              </c:extLst>
            </c:dLbl>
            <c:dLbl>
              <c:idx val="3"/>
              <c:layout>
                <c:manualLayout>
                  <c:x val="-6.3894756841829256E-2"/>
                  <c:y val="-8.2201844363429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A9-9447-BD04-79658DECE289}"/>
                </c:ext>
              </c:extLst>
            </c:dLbl>
            <c:dLbl>
              <c:idx val="4"/>
              <c:layout>
                <c:manualLayout>
                  <c:x val="-5.6377726625143456E-3"/>
                  <c:y val="5.8715603116735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A9-9447-BD04-79658DECE289}"/>
                </c:ext>
              </c:extLst>
            </c:dLbl>
            <c:dLbl>
              <c:idx val="5"/>
              <c:layout>
                <c:manualLayout>
                  <c:x val="-2.2551090650057521E-2"/>
                  <c:y val="-4.6972482493388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A9-9447-BD04-79658DECE289}"/>
                </c:ext>
              </c:extLst>
            </c:dLbl>
            <c:dLbl>
              <c:idx val="6"/>
              <c:layout>
                <c:manualLayout>
                  <c:x val="3.7585151083428972E-3"/>
                  <c:y val="6.1651383272571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A9-9447-BD04-79658DECE289}"/>
                </c:ext>
              </c:extLst>
            </c:dLbl>
            <c:dLbl>
              <c:idx val="7"/>
              <c:layout>
                <c:manualLayout>
                  <c:x val="-1.8792575541714488E-2"/>
                  <c:y val="-7.0458723740082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3A9-9447-BD04-79658DECE289}"/>
                </c:ext>
              </c:extLst>
            </c:dLbl>
            <c:dLbl>
              <c:idx val="8"/>
              <c:layout>
                <c:manualLayout>
                  <c:x val="-3.7585890948607782E-3"/>
                  <c:y val="5.57798229608984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101308251752516E-2"/>
                      <c:h val="0.126095567182978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83A9-9447-BD04-79658DECE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'Fundraisning Revenue'!$B$9:$J$9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'Fundraisning Revenue'!$B$10:$J$10</c:f>
              <c:numCache>
                <c:formatCode>General</c:formatCode>
                <c:ptCount val="9"/>
                <c:pt idx="0">
                  <c:v>15.85</c:v>
                </c:pt>
                <c:pt idx="1">
                  <c:v>15.83</c:v>
                </c:pt>
                <c:pt idx="2">
                  <c:v>16.079999999999998</c:v>
                </c:pt>
                <c:pt idx="3">
                  <c:v>16.36</c:v>
                </c:pt>
                <c:pt idx="4">
                  <c:v>17.22</c:v>
                </c:pt>
                <c:pt idx="5">
                  <c:v>17.760000000000002</c:v>
                </c:pt>
                <c:pt idx="6">
                  <c:v>17.670000000000002</c:v>
                </c:pt>
                <c:pt idx="7" formatCode="0.00">
                  <c:v>19</c:v>
                </c:pt>
                <c:pt idx="8">
                  <c:v>18.38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3A9-9447-BD04-79658DECE289}"/>
            </c:ext>
          </c:extLst>
        </c:ser>
        <c:ser>
          <c:idx val="1"/>
          <c:order val="1"/>
          <c:tx>
            <c:strRef>
              <c:f>'Fundraisning Revenue'!$A$11</c:f>
              <c:strCache>
                <c:ptCount val="1"/>
                <c:pt idx="0">
                  <c:v>Total non tax-receipted amounts from fundraising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913317987543038E-2"/>
                  <c:y val="-5.577982296089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3A9-9447-BD04-79658DECE289}"/>
                </c:ext>
              </c:extLst>
            </c:dLbl>
            <c:dLbl>
              <c:idx val="1"/>
              <c:layout>
                <c:manualLayout>
                  <c:x val="-1.8792575541714486E-3"/>
                  <c:y val="3.22935817142043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226212890582229E-2"/>
                      <c:h val="9.02389470766680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83A9-9447-BD04-79658DECE289}"/>
                </c:ext>
              </c:extLst>
            </c:dLbl>
            <c:dLbl>
              <c:idx val="2"/>
              <c:layout>
                <c:manualLayout>
                  <c:x val="-7.5170302166857944E-3"/>
                  <c:y val="-4.4036702337551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3A9-9447-BD04-79658DECE289}"/>
                </c:ext>
              </c:extLst>
            </c:dLbl>
            <c:dLbl>
              <c:idx val="3"/>
              <c:layout>
                <c:manualLayout>
                  <c:x val="1.8792575541713799E-3"/>
                  <c:y val="5.5779822960898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3A9-9447-BD04-79658DECE289}"/>
                </c:ext>
              </c:extLst>
            </c:dLbl>
            <c:dLbl>
              <c:idx val="4"/>
              <c:layout>
                <c:manualLayout>
                  <c:x val="-1.8792575541714419E-2"/>
                  <c:y val="-3.8165142025877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3A9-9447-BD04-79658DECE289}"/>
                </c:ext>
              </c:extLst>
            </c:dLbl>
            <c:dLbl>
              <c:idx val="5"/>
              <c:layout>
                <c:manualLayout>
                  <c:x val="3.7585151083428282E-3"/>
                  <c:y val="7.9266064207592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3A9-9447-BD04-79658DECE289}"/>
                </c:ext>
              </c:extLst>
            </c:dLbl>
            <c:dLbl>
              <c:idx val="6"/>
              <c:layout>
                <c:manualLayout>
                  <c:x val="-1.127554532502883E-2"/>
                  <c:y val="-4.6972482493388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3A9-9447-BD04-79658DECE289}"/>
                </c:ext>
              </c:extLst>
            </c:dLbl>
            <c:dLbl>
              <c:idx val="7"/>
              <c:layout>
                <c:manualLayout>
                  <c:x val="-1.315480287920014E-2"/>
                  <c:y val="7.3394503895918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3A9-9447-BD04-79658DECE289}"/>
                </c:ext>
              </c:extLst>
            </c:dLbl>
            <c:dLbl>
              <c:idx val="8"/>
              <c:layout>
                <c:manualLayout>
                  <c:x val="-2.0671833095885935E-2"/>
                  <c:y val="-4.6972482493388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3A9-9447-BD04-79658DECE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'Fundraisning Revenue'!$B$9:$J$9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'Fundraisning Revenue'!$B$11:$J$11</c:f>
              <c:numCache>
                <c:formatCode>General</c:formatCode>
                <c:ptCount val="9"/>
                <c:pt idx="0">
                  <c:v>2.82</c:v>
                </c:pt>
                <c:pt idx="1">
                  <c:v>2.96</c:v>
                </c:pt>
                <c:pt idx="2">
                  <c:v>3.15</c:v>
                </c:pt>
                <c:pt idx="3">
                  <c:v>3.12</c:v>
                </c:pt>
                <c:pt idx="4">
                  <c:v>3.27</c:v>
                </c:pt>
                <c:pt idx="5">
                  <c:v>3.01</c:v>
                </c:pt>
                <c:pt idx="6">
                  <c:v>3.09</c:v>
                </c:pt>
                <c:pt idx="7">
                  <c:v>3.25</c:v>
                </c:pt>
                <c:pt idx="8">
                  <c:v>3.06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83A9-9447-BD04-79658DECE2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94482688"/>
        <c:axId val="1594484320"/>
      </c:lineChart>
      <c:catAx>
        <c:axId val="159448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4484320"/>
        <c:crosses val="autoZero"/>
        <c:auto val="1"/>
        <c:lblAlgn val="ctr"/>
        <c:lblOffset val="100"/>
        <c:noMultiLvlLbl val="0"/>
      </c:catAx>
      <c:valAx>
        <c:axId val="1594484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9448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314041268243582E-2"/>
          <c:y val="0.12433539433977674"/>
          <c:w val="0.92954202315047807"/>
          <c:h val="0.78424537097987168"/>
        </c:manualLayout>
      </c:layout>
      <c:lineChart>
        <c:grouping val="standard"/>
        <c:varyColors val="0"/>
        <c:ser>
          <c:idx val="0"/>
          <c:order val="0"/>
          <c:tx>
            <c:strRef>
              <c:f>'Gifts from other charities'!$A$5</c:f>
              <c:strCache>
                <c:ptCount val="1"/>
                <c:pt idx="0">
                  <c:v>Gifts from other charities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267352185089976E-3"/>
                  <c:y val="-0.147766323024055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1F-7740-94E1-0FB058721FF3}"/>
                </c:ext>
              </c:extLst>
            </c:dLbl>
            <c:dLbl>
              <c:idx val="1"/>
              <c:layout>
                <c:manualLayout>
                  <c:x val="-1.1568123393316195E-2"/>
                  <c:y val="0.137457044673539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1F-7740-94E1-0FB058721FF3}"/>
                </c:ext>
              </c:extLst>
            </c:dLbl>
            <c:dLbl>
              <c:idx val="2"/>
              <c:layout>
                <c:manualLayout>
                  <c:x val="-3.8560411311053984E-2"/>
                  <c:y val="-8.247422680412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1F-7740-94E1-0FB058721FF3}"/>
                </c:ext>
              </c:extLst>
            </c:dLbl>
            <c:dLbl>
              <c:idx val="3"/>
              <c:layout>
                <c:manualLayout>
                  <c:x val="-5.1413881748071976E-3"/>
                  <c:y val="8.591065292096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1F-7740-94E1-0FB058721FF3}"/>
                </c:ext>
              </c:extLst>
            </c:dLbl>
            <c:dLbl>
              <c:idx val="4"/>
              <c:layout>
                <c:manualLayout>
                  <c:x val="-3.2133676092544985E-2"/>
                  <c:y val="-6.5292096219931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1F-7740-94E1-0FB058721FF3}"/>
                </c:ext>
              </c:extLst>
            </c:dLbl>
            <c:dLbl>
              <c:idx val="5"/>
              <c:layout>
                <c:manualLayout>
                  <c:x val="-5.1413881748071976E-3"/>
                  <c:y val="0.106529209621993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1F-7740-94E1-0FB058721FF3}"/>
                </c:ext>
              </c:extLst>
            </c:dLbl>
            <c:dLbl>
              <c:idx val="6"/>
              <c:layout>
                <c:manualLayout>
                  <c:x val="-3.9845758354755782E-2"/>
                  <c:y val="-0.10996563573883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1F-7740-94E1-0FB058721FF3}"/>
                </c:ext>
              </c:extLst>
            </c:dLbl>
            <c:dLbl>
              <c:idx val="7"/>
              <c:layout>
                <c:manualLayout>
                  <c:x val="-3.8560411311053984E-3"/>
                  <c:y val="0.140893470790378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1F-7740-94E1-0FB058721FF3}"/>
                </c:ext>
              </c:extLst>
            </c:dLbl>
            <c:dLbl>
              <c:idx val="8"/>
              <c:layout>
                <c:manualLayout>
                  <c:x val="-5.1413881748071976E-3"/>
                  <c:y val="-8.5910652920962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1F-7740-94E1-0FB058721F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'Gifts from other charities'!$B$4:$J$4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'Gifts from other charities'!$B$5:$J$5</c:f>
              <c:numCache>
                <c:formatCode>#,##0.00</c:formatCode>
                <c:ptCount val="9"/>
                <c:pt idx="0">
                  <c:v>4.18</c:v>
                </c:pt>
                <c:pt idx="1">
                  <c:v>5.54</c:v>
                </c:pt>
                <c:pt idx="2">
                  <c:v>6.08</c:v>
                </c:pt>
                <c:pt idx="3">
                  <c:v>6.14</c:v>
                </c:pt>
                <c:pt idx="4">
                  <c:v>6.44</c:v>
                </c:pt>
                <c:pt idx="5">
                  <c:v>6.87</c:v>
                </c:pt>
                <c:pt idx="6">
                  <c:v>7</c:v>
                </c:pt>
                <c:pt idx="7">
                  <c:v>7.6</c:v>
                </c:pt>
                <c:pt idx="8">
                  <c:v>7.64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91F-7740-94E1-0FB058721F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700537168"/>
        <c:axId val="1700538800"/>
      </c:lineChart>
      <c:catAx>
        <c:axId val="170053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538800"/>
        <c:crosses val="autoZero"/>
        <c:auto val="1"/>
        <c:lblAlgn val="ctr"/>
        <c:lblOffset val="100"/>
        <c:noMultiLvlLbl val="0"/>
      </c:catAx>
      <c:valAx>
        <c:axId val="1700538800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70053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bankofcanada.ca/rates/related/inflation-calculator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erson talking on a cell phone&#10;&#10;Description automatically generated">
            <a:extLst>
              <a:ext uri="{FF2B5EF4-FFF2-40B4-BE49-F238E27FC236}">
                <a16:creationId xmlns:a16="http://schemas.microsoft.com/office/drawing/2014/main" id="{6D93A587-D273-644B-B5EE-DF05800108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3543" y="-1"/>
            <a:ext cx="7065281" cy="6858001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C55F17-5BD2-BB41-AB4F-1BF270192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6" y="1678666"/>
            <a:ext cx="5123515" cy="2369093"/>
          </a:xfrm>
        </p:spPr>
        <p:txBody>
          <a:bodyPr>
            <a:normAutofit/>
          </a:bodyPr>
          <a:lstStyle/>
          <a:p>
            <a:r>
              <a:rPr lang="en-US" sz="4800" dirty="0"/>
              <a:t>Measuring the  Canadian Charity Sector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E0F1C1-21EE-D94F-A0A9-79F7B9432A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5113217" cy="1096901"/>
          </a:xfrm>
        </p:spPr>
        <p:txBody>
          <a:bodyPr>
            <a:normAutofit/>
          </a:bodyPr>
          <a:lstStyle/>
          <a:p>
            <a:r>
              <a:rPr lang="en-US" sz="1600" dirty="0"/>
              <a:t>2010– 2018 </a:t>
            </a:r>
          </a:p>
          <a:p>
            <a:r>
              <a:rPr lang="en-US" sz="1600" dirty="0"/>
              <a:t>Blumberg Snapshot Round-up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5902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CEFE-82DD-BE46-AB09-982A479C1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33593"/>
            <a:ext cx="9201149" cy="1164763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Gross Revenue, Expenditures, Net Revenue, 2010 - 2018</a:t>
            </a:r>
            <a:br>
              <a:rPr lang="en-US" dirty="0"/>
            </a:br>
            <a:r>
              <a:rPr lang="en-US" sz="1800" dirty="0"/>
              <a:t>Billions, 2020 Dollars</a:t>
            </a:r>
            <a:br>
              <a:rPr lang="en-US" sz="1800" dirty="0"/>
            </a:br>
            <a:r>
              <a:rPr lang="en-US" sz="1800" dirty="0"/>
              <a:t>Source: Blumberg Snapshots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6DF61-8B14-8349-B087-F09BEFF99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29537" y="1488613"/>
            <a:ext cx="2128838" cy="439737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Gross revenue increased by 19.92%, from 242.82 billion in 2010 to 291.18 billion in 2018.</a:t>
            </a:r>
          </a:p>
          <a:p>
            <a:pPr marL="0" indent="0">
              <a:buNone/>
            </a:pPr>
            <a:r>
              <a:rPr lang="en-US" sz="1600" dirty="0"/>
              <a:t>Expenditures increased by 23.65%, from 224.97 billion in 2010 to 278.17 billion in 2018.</a:t>
            </a:r>
          </a:p>
          <a:p>
            <a:pPr marL="0" indent="0">
              <a:buNone/>
            </a:pPr>
            <a:r>
              <a:rPr lang="en-US" sz="1600" dirty="0"/>
              <a:t>Net revenue decreased by 8.83%,  from 17.85 billion in 2010 to 13.01 billion in 2018.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AB5D66-671D-634A-A8D0-42726244137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29542314"/>
              </p:ext>
            </p:extLst>
          </p:nvPr>
        </p:nvGraphicFramePr>
        <p:xfrm>
          <a:off x="314326" y="1644650"/>
          <a:ext cx="6829424" cy="439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644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2F57-934E-F942-818B-B2CAABE59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Government Funding, All sources, 2010 – 2018</a:t>
            </a:r>
            <a:br>
              <a:rPr lang="en-US" dirty="0"/>
            </a:br>
            <a:r>
              <a:rPr lang="en-US" sz="1800" dirty="0"/>
              <a:t>Billions, 2020 Dollars</a:t>
            </a:r>
            <a:br>
              <a:rPr lang="en-US" sz="1800" dirty="0"/>
            </a:br>
            <a:r>
              <a:rPr lang="en-US" sz="1800" dirty="0"/>
              <a:t>Source: Blumberg Snapshot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3043F-DED6-4A41-B796-C1E3D1083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72361" y="1500189"/>
            <a:ext cx="2786063" cy="414112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b="1" dirty="0"/>
              <a:t>90% </a:t>
            </a:r>
            <a:r>
              <a:rPr lang="en-US" dirty="0"/>
              <a:t>of government funding comes from provincial or territorial governments; </a:t>
            </a:r>
            <a:r>
              <a:rPr lang="en-US" b="1" dirty="0"/>
              <a:t>4% </a:t>
            </a:r>
            <a:r>
              <a:rPr lang="en-US" dirty="0"/>
              <a:t>comes from the federal government; </a:t>
            </a:r>
            <a:r>
              <a:rPr lang="en-US" b="1" dirty="0"/>
              <a:t>6% </a:t>
            </a:r>
            <a:r>
              <a:rPr lang="en-US" dirty="0"/>
              <a:t>comes from the municipal government.</a:t>
            </a:r>
          </a:p>
          <a:p>
            <a:pPr marL="0" indent="0">
              <a:buNone/>
            </a:pPr>
            <a:r>
              <a:rPr lang="en-US" dirty="0"/>
              <a:t>Overall government revenue has increased by 16.15% from 167.28 billion in 2010 to 194.29 in 2018.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1BDA797-8976-1447-B1EF-3A5B699E96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8714701"/>
              </p:ext>
            </p:extLst>
          </p:nvPr>
        </p:nvGraphicFramePr>
        <p:xfrm>
          <a:off x="677862" y="2160588"/>
          <a:ext cx="64373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3575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42894-7ED1-B84E-A922-FCB832092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6" y="395288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Revenue from Fundraising, 2010 – 2018</a:t>
            </a:r>
            <a:br>
              <a:rPr lang="en-US" dirty="0"/>
            </a:br>
            <a:r>
              <a:rPr lang="en-US" sz="1800" dirty="0"/>
              <a:t>Billions, 2020 Dollars</a:t>
            </a:r>
            <a:br>
              <a:rPr lang="en-US" sz="1800" dirty="0"/>
            </a:br>
            <a:r>
              <a:rPr lang="en-US" sz="1800" dirty="0"/>
              <a:t>Source: Blumberg Snapshots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F53A4-200D-014E-AF3D-95FB9D19F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1076" y="2160589"/>
            <a:ext cx="1942927" cy="388077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Value of receipts issued by charities increased 15.96%, from 15.85 billion in 2010 to 18.38 billion in 2018. </a:t>
            </a:r>
          </a:p>
          <a:p>
            <a:pPr marL="0" indent="0">
              <a:buNone/>
            </a:pPr>
            <a:r>
              <a:rPr lang="en-US" dirty="0"/>
              <a:t>Non-receipted revenue from fundraising increased 8.51, from 2.82 billion in 2010 to 3.06 billion in 2018.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31A692E-6D17-504B-92DE-DC01F220016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86306517"/>
              </p:ext>
            </p:extLst>
          </p:nvPr>
        </p:nvGraphicFramePr>
        <p:xfrm>
          <a:off x="400050" y="1716088"/>
          <a:ext cx="6757988" cy="4325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5909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31B0E-AA94-C542-95AE-50B38C2B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Gifts from other charities, 2010 – 2018</a:t>
            </a:r>
            <a:br>
              <a:rPr lang="en-US" dirty="0"/>
            </a:br>
            <a:r>
              <a:rPr lang="en-US" sz="1800" dirty="0"/>
              <a:t>Billions, 2020 Dollars</a:t>
            </a:r>
            <a:br>
              <a:rPr lang="en-US" sz="1800" dirty="0"/>
            </a:br>
            <a:r>
              <a:rPr lang="en-US" sz="1800" dirty="0"/>
              <a:t>Source: Blumberg Snapshots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E2A3C-0C5E-E846-9B57-5611B0397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43798" y="2547014"/>
            <a:ext cx="1730204" cy="226787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Gifts from other charities grew 82.78% from 4.18 billion in 2010 to 7.64 billion in 2018.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2DA9FCE-946E-CD42-BF73-87878875A8C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2372180"/>
              </p:ext>
            </p:extLst>
          </p:nvPr>
        </p:nvGraphicFramePr>
        <p:xfrm>
          <a:off x="677862" y="2160588"/>
          <a:ext cx="6308725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1349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929C-E492-5844-A9C8-66D98146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9" y="609600"/>
            <a:ext cx="9386886" cy="1320800"/>
          </a:xfrm>
        </p:spPr>
        <p:txBody>
          <a:bodyPr>
            <a:normAutofit/>
          </a:bodyPr>
          <a:lstStyle/>
          <a:p>
            <a:r>
              <a:rPr lang="en-US" dirty="0"/>
              <a:t>Expenditure on Full-time Staff, 2010 – 2018</a:t>
            </a:r>
            <a:br>
              <a:rPr lang="en-US" dirty="0"/>
            </a:br>
            <a:r>
              <a:rPr lang="en-US" sz="1800" dirty="0"/>
              <a:t>Billions, 2020 Dollars</a:t>
            </a:r>
            <a:br>
              <a:rPr lang="en-US" sz="1800" dirty="0"/>
            </a:br>
            <a:r>
              <a:rPr lang="en-US" sz="1800" dirty="0"/>
              <a:t>Course: Blumberg Snapshots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F648D-4270-4F45-97EC-E2C1BD16A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00987" y="2716215"/>
            <a:ext cx="1630191" cy="221138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Expenditure on full-time staff grew by 25.56%, from 102.5 billion in 2010 to 128.7 billion in 2018.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0B078E0-0506-5846-94DF-188A52E0FF4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4008966"/>
              </p:ext>
            </p:extLst>
          </p:nvPr>
        </p:nvGraphicFramePr>
        <p:xfrm>
          <a:off x="677863" y="2160588"/>
          <a:ext cx="660876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2149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5BB85-BE23-A943-8087-30EC10869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Average Full-time Wage, 2010 – 2018</a:t>
            </a:r>
            <a:br>
              <a:rPr lang="en-US" dirty="0"/>
            </a:br>
            <a:r>
              <a:rPr lang="en-US" sz="1800" dirty="0"/>
              <a:t>2020 Dollars</a:t>
            </a:r>
            <a:br>
              <a:rPr lang="en-US" sz="1800" dirty="0"/>
            </a:br>
            <a:r>
              <a:rPr lang="en-US" sz="1800" dirty="0"/>
              <a:t>Source: Blumberg Snapshots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28DE9-C953-7042-979E-3ACEB3361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5237" y="1773901"/>
            <a:ext cx="2185989" cy="411096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average wage of a full-time worker in the charity sector grew by .22% from 54,055 in 2010 to </a:t>
            </a:r>
            <a:r>
              <a:rPr lang="en-US" b="1" dirty="0">
                <a:solidFill>
                  <a:schemeClr val="tx1"/>
                </a:solidFill>
              </a:rPr>
              <a:t>54,172</a:t>
            </a:r>
            <a:r>
              <a:rPr lang="en-US" dirty="0"/>
              <a:t> in 2018 after rising to a high of 86,476 in 2014, then decreasing over the next four years.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average full-time wage for a 40-hour work week in 2018 was </a:t>
            </a:r>
            <a:r>
              <a:rPr lang="en-CA" b="1" dirty="0"/>
              <a:t>55,806.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D5B7DE4-7C19-D84F-9100-52691125C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3250991"/>
              </p:ext>
            </p:extLst>
          </p:nvPr>
        </p:nvGraphicFramePr>
        <p:xfrm>
          <a:off x="677863" y="2160588"/>
          <a:ext cx="628015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3731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6" name="Content Placeholder 5" descr="A child posing for a picture&#10;&#10;Description automatically generated">
            <a:extLst>
              <a:ext uri="{FF2B5EF4-FFF2-40B4-BE49-F238E27FC236}">
                <a16:creationId xmlns:a16="http://schemas.microsoft.com/office/drawing/2014/main" id="{B842F36A-22E5-1040-B47F-C5DB300ECB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552689-0542-1347-9E6C-825145CC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Key 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05A05-757B-BE45-868C-D800CAD6D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478281"/>
            <a:ext cx="3851122" cy="45630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en-US" dirty="0"/>
              <a:t>While most metrics (gross revenue, expenditures, net revenue, revenue from government, fundraising) increased incrementally between 2010 and 2018, the net assets belonging to charity grew by 175%, from 134.90 in 2010 to 236.03 billion in 2018.</a:t>
            </a:r>
          </a:p>
          <a:p>
            <a:pPr marL="0" indent="0"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</a:pPr>
            <a:r>
              <a:rPr lang="en-US" dirty="0"/>
              <a:t>Although expenditures on full-time staff grew by 25.56% from 2010 to 2018, the average wage of a full-time worker remained virtually unchanged after increasing from 2010 to 2014 and then decreasing from 2015 to 2018.</a:t>
            </a:r>
          </a:p>
          <a:p>
            <a:pPr marL="0" indent="0">
              <a:lnSpc>
                <a:spcPct val="90000"/>
              </a:lnSpc>
            </a:pPr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917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8" name="Content Placeholder 7" descr="A group of people holding a sign posing for the camera&#10;&#10;Description automatically generated">
            <a:extLst>
              <a:ext uri="{FF2B5EF4-FFF2-40B4-BE49-F238E27FC236}">
                <a16:creationId xmlns:a16="http://schemas.microsoft.com/office/drawing/2014/main" id="{A255DCFB-616B-AF46-8CE6-CE5B66668D9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43C988-EEE1-FD48-BC64-C75DCBA89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91" y="1727200"/>
            <a:ext cx="385112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Report includes 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F8FB7-DC41-954C-9242-708C12C54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163" y="3048000"/>
            <a:ext cx="3851122" cy="2138363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Information from </a:t>
            </a:r>
            <a:r>
              <a:rPr lang="en-CA" i="1" dirty="0"/>
              <a:t>Blumberg’s Snapshot of the Canadian Charity Sector</a:t>
            </a:r>
            <a:r>
              <a:rPr lang="en-CA" dirty="0"/>
              <a:t> from 2010 to 2018, compiling T3010 data for:</a:t>
            </a:r>
          </a:p>
          <a:p>
            <a:r>
              <a:rPr lang="en-US" dirty="0"/>
              <a:t>Charitable organization</a:t>
            </a:r>
          </a:p>
          <a:p>
            <a:r>
              <a:rPr lang="en-US" dirty="0"/>
              <a:t>Public Foundations</a:t>
            </a:r>
          </a:p>
          <a:p>
            <a:r>
              <a:rPr lang="en-US" dirty="0"/>
              <a:t>Private Foundations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652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0086-E2F1-514F-87DE-57EE78D8D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98463"/>
            <a:ext cx="9066212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Number of Charities Filing T3010s, 2010 – 2018 </a:t>
            </a:r>
            <a:br>
              <a:rPr lang="en-US" dirty="0"/>
            </a:br>
            <a:r>
              <a:rPr lang="en-US" sz="1600" dirty="0"/>
              <a:t>Source: Blumberg Snapshots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4115FC-04BC-914B-93FD-0B49C570F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43826" y="2600325"/>
            <a:ext cx="2114550" cy="271462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dirty="0"/>
              <a:t>In 2018, there were 85,959 charities in Canada, of which 84,323 (98%) filed T3010s.  The number of charities in filing T3010 returns in Canada hovered between 83,000 and 84,300 from 2010 – 2018.</a:t>
            </a:r>
          </a:p>
          <a:p>
            <a:pPr marL="0" indent="0">
              <a:buNone/>
            </a:pPr>
            <a:r>
              <a:rPr lang="en-US" sz="1400" dirty="0"/>
              <a:t>The actual number of charities in Canada has decreased slightly over that time.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0083E9E-1F79-6349-AFCB-8E2E6399A5C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8017675"/>
              </p:ext>
            </p:extLst>
          </p:nvPr>
        </p:nvGraphicFramePr>
        <p:xfrm>
          <a:off x="677863" y="2160588"/>
          <a:ext cx="673735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8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E820F-9899-774D-95B2-1B48206B5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172" y="520700"/>
            <a:ext cx="8866716" cy="1076325"/>
          </a:xfrm>
        </p:spPr>
        <p:txBody>
          <a:bodyPr>
            <a:normAutofit fontScale="90000"/>
          </a:bodyPr>
          <a:lstStyle/>
          <a:p>
            <a:r>
              <a:rPr lang="en-US" dirty="0"/>
              <a:t>Number of Charities with Websites, 2010 – 2018 </a:t>
            </a:r>
            <a:br>
              <a:rPr lang="en-US" dirty="0"/>
            </a:br>
            <a:r>
              <a:rPr lang="en-US" sz="1600" dirty="0"/>
              <a:t>Source: Blumberg Snapshots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28AAF1-9F80-A542-84C1-16267DE5E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72388" y="2657475"/>
            <a:ext cx="2087390" cy="241458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percentage of charities who are  public facing through a website increased from 29.33% to 39.72%, less than 1 in 3 in 2010 to just over 1 in 3 in 2018.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6391E1F-EBFD-AE46-828C-527DC4953FE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37741496"/>
              </p:ext>
            </p:extLst>
          </p:nvPr>
        </p:nvGraphicFramePr>
        <p:xfrm>
          <a:off x="677862" y="2160588"/>
          <a:ext cx="6580187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366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6" name="Content Placeholder 5" descr="A person standing in front of a building&#10;&#10;Description automatically generated">
            <a:extLst>
              <a:ext uri="{FF2B5EF4-FFF2-40B4-BE49-F238E27FC236}">
                <a16:creationId xmlns:a16="http://schemas.microsoft.com/office/drawing/2014/main" id="{FEA609DF-A4D9-7545-BEEC-CDBA9DE7B7F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210261-CFC6-8145-A982-BCDB695BB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9559"/>
            <a:ext cx="385112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dirty="0"/>
              <a:t>Number of charities per capita in Canada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FA06-F7C9-5B4C-A548-62DC3DA6A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1771651"/>
            <a:ext cx="3851122" cy="479679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Number of people living in Canada in 2018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37,010,000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Number of Charities in Canada in 2018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85,959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Number of people per charity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430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There was one charity per every 430 Canadians in 2018.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3132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8DB85-E05B-8440-9496-67BBE0F7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Charity Assets and Liabilities, 2010 – 2018</a:t>
            </a:r>
            <a:br>
              <a:rPr lang="en-US" dirty="0"/>
            </a:br>
            <a:r>
              <a:rPr lang="en-US" sz="1800" dirty="0"/>
              <a:t>Billions, 2020 Dollars </a:t>
            </a:r>
            <a:br>
              <a:rPr lang="en-US" sz="1800" dirty="0"/>
            </a:br>
            <a:r>
              <a:rPr lang="en-US" sz="1800" dirty="0"/>
              <a:t>Source: Blumberg Snapshots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824CAE-D402-4240-BEEE-A16551936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43888" y="2828925"/>
            <a:ext cx="1700212" cy="209867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Net assets of charities grew 175% between 2010 and 2018, from 134.90 billion n 2010 to 236.03 billion in 2018.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493DF33-998A-7C4B-A6C2-00466DC8CA4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8051417"/>
              </p:ext>
            </p:extLst>
          </p:nvPr>
        </p:nvGraphicFramePr>
        <p:xfrm>
          <a:off x="677862" y="2160588"/>
          <a:ext cx="6994525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4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33BB61F-F882-AA4D-B954-154B919A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563" y="623095"/>
            <a:ext cx="4834932" cy="7208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Inflation, 2010 - 2018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DC76-E771-E046-9256-6D188B77F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en-US" dirty="0"/>
              <a:t>Inflation between 2010 and 2018 was roughly 12%.</a:t>
            </a:r>
          </a:p>
          <a:p>
            <a:pPr marL="0" indent="0"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</a:pPr>
            <a:r>
              <a:rPr lang="en-US" dirty="0"/>
              <a:t>Inflation was calculated using the consumer price index (CPI) data to show changes in the cost of a fixed "basket" of consumer purchases. These include food, shelter, furniture, clothing, transportation, and recreation.</a:t>
            </a:r>
          </a:p>
          <a:p>
            <a:pPr marL="0" indent="0"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</a:pPr>
            <a:r>
              <a:rPr lang="en-US" dirty="0">
                <a:hlinkClick r:id="rId2"/>
              </a:rPr>
              <a:t>Bank of Canada</a:t>
            </a:r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97DE57E7-1942-F64D-B053-1CB212CCC8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9750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9335-FAD5-4E4D-86C7-9E41A5CC4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Long-term Investments, 2010 – 2018</a:t>
            </a:r>
            <a:br>
              <a:rPr lang="en-US" dirty="0"/>
            </a:br>
            <a:r>
              <a:rPr lang="en-US" sz="1800" dirty="0"/>
              <a:t>Billions, 2020 Dollars</a:t>
            </a:r>
            <a:br>
              <a:rPr lang="en-US" sz="1800" dirty="0"/>
            </a:br>
            <a:r>
              <a:rPr lang="en-US" sz="1800" dirty="0"/>
              <a:t>Source: Blumberg Snapshots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3F728-E408-7F47-AF0F-3E093055B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29563" y="2746376"/>
            <a:ext cx="2205037" cy="218122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value of long-term investments held by charities increased by 84.59%, from 63.90 billion in 2010 to 117.95 billion in 2018.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21EB67C-948B-DE42-BBD1-F7E0E761A01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6899662"/>
              </p:ext>
            </p:extLst>
          </p:nvPr>
        </p:nvGraphicFramePr>
        <p:xfrm>
          <a:off x="677863" y="2160588"/>
          <a:ext cx="67945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3329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56FC5-E674-FF47-A74D-89F11C7F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of Land and Buildings, 2010 – 2018</a:t>
            </a:r>
            <a:br>
              <a:rPr lang="en-US" dirty="0"/>
            </a:br>
            <a:r>
              <a:rPr lang="en-US" sz="1800" dirty="0"/>
              <a:t>Billions, 2020 Dollars</a:t>
            </a:r>
            <a:br>
              <a:rPr lang="en-US" sz="1800" dirty="0"/>
            </a:br>
            <a:r>
              <a:rPr lang="en-US" sz="1800" dirty="0"/>
              <a:t>Source: Blumberg Snapshots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64609E-DE92-CE4C-9487-80306FF17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9550" y="3114675"/>
            <a:ext cx="2214563" cy="201453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Value of land and buildings owned by charities increased by 65.79%, from 168.64 billion in 2010 to 279.43 billion in 2018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FC0773D-9C33-ED44-9A50-7C929D17E75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94951513"/>
              </p:ext>
            </p:extLst>
          </p:nvPr>
        </p:nvGraphicFramePr>
        <p:xfrm>
          <a:off x="677862" y="2160588"/>
          <a:ext cx="6694487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55736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941</Words>
  <Application>Microsoft Macintosh PowerPoint</Application>
  <PresentationFormat>Widescreen</PresentationFormat>
  <Paragraphs>203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Measuring the  Canadian Charity Sector </vt:lpstr>
      <vt:lpstr>Report includes …</vt:lpstr>
      <vt:lpstr>Number of Charities Filing T3010s, 2010 – 2018  Source: Blumberg Snapshots</vt:lpstr>
      <vt:lpstr>Number of Charities with Websites, 2010 – 2018  Source: Blumberg Snapshots</vt:lpstr>
      <vt:lpstr>Number of charities per capita in Canada</vt:lpstr>
      <vt:lpstr>Charity Assets and Liabilities, 2010 – 2018 Billions, 2020 Dollars  Source: Blumberg Snapshots</vt:lpstr>
      <vt:lpstr>Inflation, 2010 - 2018</vt:lpstr>
      <vt:lpstr>Long-term Investments, 2010 – 2018 Billions, 2020 Dollars Source: Blumberg Snapshots</vt:lpstr>
      <vt:lpstr>Value of Land and Buildings, 2010 – 2018 Billions, 2020 Dollars Source: Blumberg Snapshots</vt:lpstr>
      <vt:lpstr>Gross Revenue, Expenditures, Net Revenue, 2010 - 2018 Billions, 2020 Dollars Source: Blumberg Snapshots</vt:lpstr>
      <vt:lpstr>Government Funding, All sources, 2010 – 2018 Billions, 2020 Dollars Source: Blumberg Snapshot</vt:lpstr>
      <vt:lpstr>Revenue from Fundraising, 2010 – 2018 Billions, 2020 Dollars Source: Blumberg Snapshots</vt:lpstr>
      <vt:lpstr>Gifts from other charities, 2010 – 2018 Billions, 2020 Dollars Source: Blumberg Snapshots </vt:lpstr>
      <vt:lpstr>Expenditure on Full-time Staff, 2010 – 2018 Billions, 2020 Dollars Course: Blumberg Snapshots</vt:lpstr>
      <vt:lpstr>Average Full-time Wage, 2010 – 2018 2020 Dollars Source: Blumberg Snapshots</vt:lpstr>
      <vt:lpstr>Key Takeaways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Charity Sector </dc:title>
  <dc:creator>Gail Picco</dc:creator>
  <cp:lastModifiedBy>Gail Picco</cp:lastModifiedBy>
  <cp:revision>10</cp:revision>
  <dcterms:created xsi:type="dcterms:W3CDTF">2020-10-27T21:29:39Z</dcterms:created>
  <dcterms:modified xsi:type="dcterms:W3CDTF">2020-10-30T12:32:01Z</dcterms:modified>
</cp:coreProperties>
</file>